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74" r:id="rId10"/>
    <p:sldId id="279" r:id="rId11"/>
    <p:sldId id="283" r:id="rId12"/>
    <p:sldId id="284" r:id="rId13"/>
    <p:sldId id="285" r:id="rId14"/>
    <p:sldId id="265" r:id="rId15"/>
    <p:sldId id="287" r:id="rId16"/>
    <p:sldId id="295" r:id="rId17"/>
    <p:sldId id="286" r:id="rId18"/>
    <p:sldId id="268" r:id="rId19"/>
    <p:sldId id="276" r:id="rId20"/>
    <p:sldId id="293" r:id="rId21"/>
    <p:sldId id="277" r:id="rId22"/>
    <p:sldId id="280" r:id="rId23"/>
    <p:sldId id="288" r:id="rId24"/>
    <p:sldId id="289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tler Russell" initials="BR" lastIdx="1" clrIdx="0">
    <p:extLst>
      <p:ext uri="{19B8F6BF-5375-455C-9EA6-DF929625EA0E}">
        <p15:presenceInfo xmlns:p15="http://schemas.microsoft.com/office/powerpoint/2012/main" userId="S-1-5-21-299502267-1770027372-839522115-13013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4660"/>
  </p:normalViewPr>
  <p:slideViewPr>
    <p:cSldViewPr snapToGrid="0">
      <p:cViewPr>
        <p:scale>
          <a:sx n="66" d="100"/>
          <a:sy n="66" d="100"/>
        </p:scale>
        <p:origin x="80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8B231-ED2E-4162-B8E9-9E92B2AC3F12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99ACE-B3EE-46CC-A40E-3F5E92EE3D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632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99ACE-B3EE-46CC-A40E-3F5E92EE3D5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6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71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26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158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2539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7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951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2954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08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808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035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94D8-59F9-4D1F-AF8D-5DA78DC3706C}" type="datetimeFigureOut">
              <a:rPr lang="en-CA" smtClean="0"/>
              <a:t>2018-09-24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41881-B70D-4D3A-BD1B-40F830B8B2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295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.png"/><Relationship Id="rId3" Type="http://schemas.openxmlformats.org/officeDocument/2006/relationships/image" Target="../media/image47.emf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emf"/><Relationship Id="rId10" Type="http://schemas.openxmlformats.org/officeDocument/2006/relationships/image" Target="../media/image53.png"/><Relationship Id="rId4" Type="http://schemas.openxmlformats.org/officeDocument/2006/relationships/image" Target="../media/image48.emf"/><Relationship Id="rId9" Type="http://schemas.openxmlformats.org/officeDocument/2006/relationships/image" Target="../media/image52.png"/><Relationship Id="rId1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6.emf"/><Relationship Id="rId7" Type="http://schemas.openxmlformats.org/officeDocument/2006/relationships/image" Target="../media/image57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3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0.png"/><Relationship Id="rId7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image" Target="../media/image65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topics/neuroscience/default-mode-network" TargetMode="External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2.png"/><Relationship Id="rId4" Type="http://schemas.openxmlformats.org/officeDocument/2006/relationships/image" Target="../media/image66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.emf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49655" y="354375"/>
            <a:ext cx="10058400" cy="2934462"/>
          </a:xfrm>
        </p:spPr>
        <p:txBody>
          <a:bodyPr>
            <a:normAutofit/>
          </a:bodyPr>
          <a:lstStyle/>
          <a:p>
            <a:r>
              <a:rPr lang="en-CA" dirty="0" smtClean="0"/>
              <a:t>Simultaneous EEG-BOLD: </a:t>
            </a:r>
            <a:br>
              <a:rPr lang="en-CA" dirty="0" smtClean="0"/>
            </a:br>
            <a:r>
              <a:rPr lang="en-CA" dirty="0" smtClean="0"/>
              <a:t>Pitfalls &amp; Implications for Global Signal Regression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281101" y="3497199"/>
            <a:ext cx="2957384" cy="786249"/>
          </a:xfrm>
        </p:spPr>
        <p:txBody>
          <a:bodyPr>
            <a:normAutofit fontScale="55000" lnSpcReduction="20000"/>
          </a:bodyPr>
          <a:lstStyle/>
          <a:p>
            <a:r>
              <a:rPr lang="en-CA" b="1" dirty="0" smtClean="0"/>
              <a:t>Russell Butler, Kevin </a:t>
            </a:r>
            <a:r>
              <a:rPr lang="en-CA" b="1" dirty="0" err="1" smtClean="0"/>
              <a:t>Whittingstall</a:t>
            </a:r>
            <a:endParaRPr lang="en-CA" b="1" dirty="0" smtClean="0"/>
          </a:p>
          <a:p>
            <a:r>
              <a:rPr lang="en-CA" b="1" dirty="0" smtClean="0"/>
              <a:t>University of </a:t>
            </a:r>
            <a:r>
              <a:rPr lang="en-CA" b="1" dirty="0" err="1" smtClean="0"/>
              <a:t>Sherbrooke</a:t>
            </a:r>
            <a:endParaRPr lang="en-CA" b="1" dirty="0" smtClean="0"/>
          </a:p>
          <a:p>
            <a:r>
              <a:rPr lang="en-CA" b="1" dirty="0" smtClean="0"/>
              <a:t>Tuesday September 25th</a:t>
            </a:r>
          </a:p>
          <a:p>
            <a:endParaRPr lang="en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29" y="4700172"/>
            <a:ext cx="6722076" cy="14762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Removing motion from source space voxels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825625"/>
            <a:ext cx="9772135" cy="1629503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Check “super high” frequencies (100+Hz) where EEG is unlikely to detect neural activity to find motion segments</a:t>
            </a:r>
          </a:p>
          <a:p>
            <a:pPr lvl="1"/>
            <a:r>
              <a:rPr lang="en-CA" dirty="0" smtClean="0"/>
              <a:t>Can also use BOLD motion parameter outputs [1] but this is less sensitive/accurate</a:t>
            </a:r>
          </a:p>
          <a:p>
            <a:r>
              <a:rPr lang="en-CA" dirty="0" smtClean="0"/>
              <a:t>Use super high frequency spikes to interpolate motion segments across all frequencies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787" y="4350762"/>
            <a:ext cx="5180184" cy="179957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556964" y="4166096"/>
            <a:ext cx="398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8 large motion episodes interpolated </a:t>
            </a:r>
            <a:endParaRPr lang="en-CA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39" y="3454528"/>
            <a:ext cx="6118501" cy="2822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84886" y="6409038"/>
            <a:ext cx="846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Jenkinson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M., Beckmann, C.F., Behrens, T.E.J.,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Woolrich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M.W., Smith, S.M., 2012.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FSL.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311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Control analysis #1: Effects of EEG motion correction (EEGMC) on gamma-BOLD correlations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6"/>
            <a:ext cx="9014254" cy="925812"/>
          </a:xfrm>
        </p:spPr>
        <p:txBody>
          <a:bodyPr>
            <a:normAutofit fontScale="77500" lnSpcReduction="20000"/>
          </a:bodyPr>
          <a:lstStyle/>
          <a:p>
            <a:r>
              <a:rPr lang="en-CA" dirty="0" smtClean="0"/>
              <a:t>Reduction in broadband gamma EEG-BOLD correlations due to EEG motion correction </a:t>
            </a:r>
            <a:r>
              <a:rPr lang="en-CA" b="1" dirty="0" smtClean="0"/>
              <a:t>(A)</a:t>
            </a:r>
          </a:p>
          <a:p>
            <a:r>
              <a:rPr lang="en-CA" dirty="0" smtClean="0"/>
              <a:t>Implications for Gamma-BOLD coupling? (</a:t>
            </a:r>
            <a:r>
              <a:rPr lang="en-CA" b="1" dirty="0" smtClean="0"/>
              <a:t>B</a:t>
            </a:r>
            <a:r>
              <a:rPr lang="en-CA" dirty="0" smtClean="0"/>
              <a:t> [1],</a:t>
            </a:r>
            <a:r>
              <a:rPr lang="en-CA" b="1" dirty="0" smtClean="0"/>
              <a:t>C</a:t>
            </a:r>
            <a:r>
              <a:rPr lang="en-CA" dirty="0" smtClean="0"/>
              <a:t> [2])</a:t>
            </a:r>
            <a:endParaRPr lang="en-CA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858" y="2886376"/>
            <a:ext cx="1690303" cy="343433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05" y="2730585"/>
            <a:ext cx="3656715" cy="35005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815" y="2858531"/>
            <a:ext cx="2882226" cy="268682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49643" y="311390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A)</a:t>
            </a:r>
            <a:endParaRPr lang="en-CA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6155912" y="292923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B)</a:t>
            </a:r>
            <a:endParaRPr lang="en-CA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8400408" y="292923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C)</a:t>
            </a:r>
            <a:endParaRPr lang="en-CA" b="1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59791" y="6278653"/>
            <a:ext cx="9969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</a:t>
            </a:r>
            <a:r>
              <a:rPr lang="en-CA" sz="12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Scholvinck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M.L., Maier, A., Ye, F.Q.,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Duyn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J.H., Leopold, D.A., 2010.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Neural basis of global resting-state fMRI activity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Proc. Natl. Acad. Sci.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59791" y="6538178"/>
            <a:ext cx="9035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[2] Wen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H., Liu, Z., 2016.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Broadband Electrophysiological Dynamics Contribute to Global Resting-State fMRI Signal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J.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Neurosci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68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064" y="1955191"/>
            <a:ext cx="3667504" cy="5331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752" y="4051705"/>
            <a:ext cx="3584244" cy="69395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Control analysis #2: ECG/BCG vs BOLD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31347" y="1573043"/>
            <a:ext cx="3186508" cy="2226081"/>
          </a:xfrm>
        </p:spPr>
        <p:txBody>
          <a:bodyPr>
            <a:normAutofit fontScale="77500" lnSpcReduction="20000"/>
          </a:bodyPr>
          <a:lstStyle/>
          <a:p>
            <a:r>
              <a:rPr lang="en-CA" dirty="0" smtClean="0"/>
              <a:t>Correlate HRF-convolved alpha power from ECG with BOLD </a:t>
            </a:r>
            <a:r>
              <a:rPr lang="en-CA" b="1" dirty="0" smtClean="0"/>
              <a:t>(A)</a:t>
            </a:r>
          </a:p>
          <a:p>
            <a:r>
              <a:rPr lang="en-CA" dirty="0" smtClean="0"/>
              <a:t>Correlate HRF-convolved, pre-BCG </a:t>
            </a:r>
            <a:r>
              <a:rPr lang="en-CA" dirty="0" err="1" smtClean="0"/>
              <a:t>denoising</a:t>
            </a:r>
            <a:r>
              <a:rPr lang="en-CA" dirty="0" smtClean="0"/>
              <a:t> alpha power from frontal electrode with BOLD </a:t>
            </a:r>
            <a:r>
              <a:rPr lang="en-CA" b="1" dirty="0" smtClean="0"/>
              <a:t>(B)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581" y="1730842"/>
            <a:ext cx="6666471" cy="22624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690" y="3991085"/>
            <a:ext cx="6680886" cy="22951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2011" y="2487827"/>
            <a:ext cx="796574" cy="250228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311" y="1971021"/>
            <a:ext cx="722649" cy="446243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3625" y="4038191"/>
            <a:ext cx="699378" cy="58253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369838" y="1568490"/>
            <a:ext cx="573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A) </a:t>
            </a:r>
            <a:r>
              <a:rPr lang="en-CA" dirty="0" smtClean="0"/>
              <a:t>ECG vs BOLD (no neural activity in ECG whatsoever)</a:t>
            </a:r>
            <a:endParaRPr lang="en-CA" dirty="0"/>
          </a:p>
        </p:txBody>
      </p:sp>
      <p:sp>
        <p:nvSpPr>
          <p:cNvPr id="14" name="ZoneTexte 13"/>
          <p:cNvSpPr txBox="1"/>
          <p:nvPr/>
        </p:nvSpPr>
        <p:spPr>
          <a:xfrm>
            <a:off x="4287931" y="3577597"/>
            <a:ext cx="691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B) </a:t>
            </a:r>
            <a:r>
              <a:rPr lang="en-CA" dirty="0" smtClean="0"/>
              <a:t>Frontal electrode, pre BCG removal vs BOLD (mix of neural and BCG0</a:t>
            </a:r>
            <a:endParaRPr lang="en-CA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2459" y="3976499"/>
            <a:ext cx="662631" cy="644225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739975" y="5806872"/>
            <a:ext cx="35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[1]</a:t>
            </a:r>
            <a:endParaRPr lang="en-CA" sz="1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1471675" y="5787275"/>
            <a:ext cx="414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[</a:t>
            </a:r>
            <a:r>
              <a:rPr lang="en-CA" sz="1200" dirty="0"/>
              <a:t>2</a:t>
            </a:r>
            <a:r>
              <a:rPr lang="en-CA" sz="1200" dirty="0" smtClean="0"/>
              <a:t>]</a:t>
            </a:r>
            <a:endParaRPr lang="en-CA" sz="1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2065775" y="5776323"/>
            <a:ext cx="40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[</a:t>
            </a:r>
            <a:r>
              <a:rPr lang="en-CA" sz="1200" dirty="0"/>
              <a:t>3</a:t>
            </a:r>
            <a:r>
              <a:rPr lang="en-CA" sz="1200" dirty="0" smtClean="0"/>
              <a:t>]</a:t>
            </a:r>
            <a:endParaRPr lang="en-CA" sz="12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60315" y="3908333"/>
            <a:ext cx="31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Other alpha-BOLD correlations: </a:t>
            </a:r>
            <a:endParaRPr lang="en-CA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070536" y="5641957"/>
            <a:ext cx="230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Grand average (n=7)</a:t>
            </a:r>
            <a:endParaRPr lang="en-CA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347" y="4362287"/>
            <a:ext cx="653113" cy="1411728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749" y="4333479"/>
            <a:ext cx="463231" cy="1440536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5775" y="4329457"/>
            <a:ext cx="400802" cy="1444558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-13063" y="6624264"/>
            <a:ext cx="8395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[3] Wen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H., Liu, Z., 2016. </a:t>
            </a:r>
            <a:r>
              <a:rPr lang="en-CA" sz="10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Broadband Electrophysiological Dynamics Contribute to Global Resting-State fMRI Signal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J.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Neurosci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0" y="6268834"/>
            <a:ext cx="12566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de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Munck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J.C.,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Gonçalves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S.I.,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Huijboom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L.,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Kuijer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J.P.A.,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Pouwels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P.J.W.,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Heethaar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R.M., Lopes da Silva, F.H., 2007. </a:t>
            </a:r>
            <a:r>
              <a:rPr lang="en-CA" sz="10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The hemodynamic response of the alpha rhythm: An EEG/fMRI study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0" y="6447282"/>
            <a:ext cx="10657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[2] Liu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Z., de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Zwart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J.A., Yao, B., van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Gelderen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P.,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Kuo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L.-W.,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Duyn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J.H., 2012. </a:t>
            </a:r>
            <a:r>
              <a:rPr lang="en-CA" sz="10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Finding thalamic BOLD correlates to posterior alpha EEG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0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r>
              <a:rPr lang="en-CA" sz="1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pic>
        <p:nvPicPr>
          <p:cNvPr id="26" name="Imag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53994" y="217022"/>
            <a:ext cx="2277996" cy="17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Control Analysis #3: BCG-BOLD coupling before/after GSR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71562" cy="2342722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Global signal regression (GSR) removes physiological artifacts from BOLD signal [1]</a:t>
            </a:r>
          </a:p>
          <a:p>
            <a:r>
              <a:rPr lang="en-CA" dirty="0" smtClean="0"/>
              <a:t>Examine BCG-BOLD correlations before/after GSR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052" y="2121552"/>
            <a:ext cx="6680886" cy="22951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24" y="3800131"/>
            <a:ext cx="6771505" cy="230790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557" y="2809103"/>
            <a:ext cx="796574" cy="250228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021860" y="2438401"/>
            <a:ext cx="317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BCG-BOLD Correlations pre-GSR</a:t>
            </a:r>
            <a:endParaRPr lang="en-CA" dirty="0"/>
          </a:p>
        </p:txBody>
      </p:sp>
      <p:sp>
        <p:nvSpPr>
          <p:cNvPr id="9" name="ZoneTexte 8"/>
          <p:cNvSpPr txBox="1"/>
          <p:nvPr/>
        </p:nvSpPr>
        <p:spPr>
          <a:xfrm>
            <a:off x="6071285" y="4168346"/>
            <a:ext cx="326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BCG-BOLD Correlations post-GSR</a:t>
            </a:r>
            <a:endParaRPr lang="en-CA" dirty="0"/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452" y="2207537"/>
            <a:ext cx="699378" cy="582533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8208562" y="5638509"/>
            <a:ext cx="23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Grand average (n=7)</a:t>
            </a:r>
            <a:endParaRPr lang="en-CA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654" y="2136469"/>
            <a:ext cx="662631" cy="6442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79" y="4168346"/>
            <a:ext cx="2075812" cy="147613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63309" y="6602273"/>
            <a:ext cx="982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[2] Chang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C., Cunningham, J.P., Glover, G.H., 2009.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Influence of heart rate on the BOLD signal: The cardiac response function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endParaRPr lang="en-CA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1547" y="6243197"/>
            <a:ext cx="11934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</a:t>
            </a:r>
            <a:r>
              <a:rPr lang="en-CA" sz="12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Shmueli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K., Van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Gelderen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P., De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Zwart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J.A., Horovitz, S.G.,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Fukunaga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Jansma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J.M.,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Duyn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J.H., 2007.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Low-frequency fluctuations in the cardiac rate as a source of variance in the resting-state fMRI BOLD signal.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046204" y="5601148"/>
            <a:ext cx="2468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%</a:t>
            </a:r>
            <a:r>
              <a:rPr lang="en-CA" sz="1400" dirty="0" smtClean="0"/>
              <a:t>variance BOLD </a:t>
            </a:r>
            <a:r>
              <a:rPr lang="en-CA" sz="1400" dirty="0"/>
              <a:t>explained by heart rate [2]</a:t>
            </a:r>
          </a:p>
          <a:p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4181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Control Experiment: inside vs outside</a:t>
            </a:r>
            <a:endParaRPr lang="en-CA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838200" y="1524000"/>
            <a:ext cx="2852351" cy="2325601"/>
          </a:xfrm>
        </p:spPr>
        <p:txBody>
          <a:bodyPr>
            <a:normAutofit fontScale="55000" lnSpcReduction="20000"/>
          </a:bodyPr>
          <a:lstStyle/>
          <a:p>
            <a:r>
              <a:rPr lang="en-CA" dirty="0" smtClean="0"/>
              <a:t>Record alpha and gamma inside vs outside scanner in response to similar stimuli </a:t>
            </a:r>
            <a:r>
              <a:rPr lang="en-CA" b="1" dirty="0" smtClean="0"/>
              <a:t>(A)</a:t>
            </a:r>
          </a:p>
          <a:p>
            <a:r>
              <a:rPr lang="en-CA" dirty="0" smtClean="0"/>
              <a:t>Alpha/beta less reproducible inside scanner than gamma </a:t>
            </a:r>
            <a:r>
              <a:rPr lang="en-CA" b="1" dirty="0" smtClean="0"/>
              <a:t>(B)</a:t>
            </a:r>
          </a:p>
          <a:p>
            <a:r>
              <a:rPr lang="en-CA" dirty="0" smtClean="0"/>
              <a:t>BCG corrupts alpha/beta range, physiological so harder to remove </a:t>
            </a:r>
            <a:r>
              <a:rPr lang="en-CA" b="1" dirty="0" smtClean="0"/>
              <a:t>(C)</a:t>
            </a:r>
          </a:p>
          <a:p>
            <a:r>
              <a:rPr lang="en-CA" dirty="0" smtClean="0"/>
              <a:t>Gradient artifacts constant and mechanical</a:t>
            </a:r>
            <a:endParaRPr lang="en-CA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28" y="3996555"/>
            <a:ext cx="9057953" cy="21525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3" y="1524000"/>
            <a:ext cx="7732416" cy="232560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087" y="4307638"/>
            <a:ext cx="2277996" cy="1726183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9630032" y="4102443"/>
            <a:ext cx="2158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Reminder: BCG subtraction </a:t>
            </a:r>
            <a:endParaRPr lang="en-CA" sz="1200" dirty="0"/>
          </a:p>
        </p:txBody>
      </p:sp>
      <p:sp>
        <p:nvSpPr>
          <p:cNvPr id="3" name="ZoneTexte 2"/>
          <p:cNvSpPr txBox="1"/>
          <p:nvPr/>
        </p:nvSpPr>
        <p:spPr>
          <a:xfrm>
            <a:off x="2264375" y="5966842"/>
            <a:ext cx="4300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 smtClean="0"/>
              <a:t>(stimulus slightly shorter duration outside scanner 3 sec outside vs 5 sec inside)</a:t>
            </a:r>
            <a:endParaRPr lang="en-CA" sz="10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12270" y="370931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A)</a:t>
            </a:r>
            <a:endParaRPr lang="en-CA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3863753" y="133933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B)</a:t>
            </a:r>
            <a:endParaRPr lang="en-CA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9263026" y="372914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C)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57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Recap: methods/controls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BCG artifact difficult/impossible to completely remove</a:t>
            </a:r>
          </a:p>
          <a:p>
            <a:pPr lvl="1"/>
            <a:r>
              <a:rPr lang="en-CA" dirty="0" smtClean="0"/>
              <a:t>Alpha rhythm is more affected by MRI environment than gamma</a:t>
            </a:r>
          </a:p>
          <a:p>
            <a:r>
              <a:rPr lang="en-CA" dirty="0" smtClean="0"/>
              <a:t>Correlating BCG artifacts vs BOLD reproduces commonly found alpha-BOLD correlations</a:t>
            </a:r>
          </a:p>
          <a:p>
            <a:pPr lvl="1"/>
            <a:r>
              <a:rPr lang="en-CA" dirty="0" smtClean="0"/>
              <a:t>Partially mitigated by GSR</a:t>
            </a:r>
          </a:p>
          <a:p>
            <a:r>
              <a:rPr lang="en-CA" dirty="0" smtClean="0"/>
              <a:t>Head motion generates spurious gamma-BOLD cross-correlations that overlap </a:t>
            </a:r>
            <a:r>
              <a:rPr lang="en-CA" dirty="0" smtClean="0"/>
              <a:t>at </a:t>
            </a:r>
            <a:r>
              <a:rPr lang="en-CA" dirty="0" smtClean="0"/>
              <a:t>HRF delay (3-5 seconds)</a:t>
            </a:r>
          </a:p>
          <a:p>
            <a:pPr marL="0" indent="0">
              <a:buNone/>
            </a:pPr>
            <a:endParaRPr lang="en-CA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0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Correlating source space EEG power and BOLD	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686300" cy="4351338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Filter, rectify, </a:t>
            </a:r>
            <a:r>
              <a:rPr lang="en-CA" dirty="0" err="1" smtClean="0"/>
              <a:t>downsample</a:t>
            </a:r>
            <a:r>
              <a:rPr lang="en-CA" dirty="0" smtClean="0"/>
              <a:t> to BOLD temporal resolution</a:t>
            </a:r>
          </a:p>
          <a:p>
            <a:pPr lvl="1"/>
            <a:r>
              <a:rPr lang="en-CA" dirty="0" smtClean="0"/>
              <a:t>Convolve frequency specific amplitude with HRF</a:t>
            </a:r>
          </a:p>
          <a:p>
            <a:pPr lvl="1"/>
            <a:r>
              <a:rPr lang="en-CA" dirty="0" smtClean="0"/>
              <a:t>Or, cross-correlate smoothed power time series with BOLD</a:t>
            </a:r>
          </a:p>
          <a:p>
            <a:r>
              <a:rPr lang="en-CA" dirty="0" smtClean="0"/>
              <a:t>Tip: Always high-pass filter (remove &lt;0.01Hz) both BOLD and </a:t>
            </a:r>
            <a:r>
              <a:rPr lang="en-CA" dirty="0" err="1" smtClean="0"/>
              <a:t>downsampled</a:t>
            </a:r>
            <a:r>
              <a:rPr lang="en-CA" dirty="0" smtClean="0"/>
              <a:t> EEG power</a:t>
            </a:r>
          </a:p>
          <a:p>
            <a:pPr lvl="1"/>
            <a:r>
              <a:rPr lang="en-CA" dirty="0" smtClean="0"/>
              <a:t>Signal drifts</a:t>
            </a:r>
          </a:p>
          <a:p>
            <a:r>
              <a:rPr lang="en-CA" dirty="0" smtClean="0"/>
              <a:t>Leave out first and last 20 seconds of data of </a:t>
            </a:r>
            <a:r>
              <a:rPr lang="en-CA" dirty="0" smtClean="0"/>
              <a:t>scan</a:t>
            </a:r>
            <a:endParaRPr lang="en-CA" dirty="0" smtClean="0"/>
          </a:p>
          <a:p>
            <a:pPr lvl="1"/>
            <a:r>
              <a:rPr lang="en-CA" dirty="0" smtClean="0"/>
              <a:t>Start/end scan effects </a:t>
            </a:r>
          </a:p>
        </p:txBody>
      </p:sp>
      <p:pic>
        <p:nvPicPr>
          <p:cNvPr id="5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712" y="2312434"/>
            <a:ext cx="2270100" cy="2481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66" y="2588671"/>
            <a:ext cx="5823746" cy="156422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9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Results: gamma source amplitude vs BOLD (rest and visual stimulus evoked)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494903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Stimulus evoked gamma correlates with BOLD in visual cortex </a:t>
            </a:r>
          </a:p>
          <a:p>
            <a:r>
              <a:rPr lang="en-CA" dirty="0"/>
              <a:t>GSR has no effect on gamma-BOLD correlations </a:t>
            </a:r>
            <a:endParaRPr lang="en-CA" dirty="0" smtClean="0"/>
          </a:p>
          <a:p>
            <a:r>
              <a:rPr lang="en-CA" dirty="0" smtClean="0"/>
              <a:t>In resting state, gamma-BOLD correlations are present in Default Mode Network (DMN)</a:t>
            </a:r>
          </a:p>
          <a:p>
            <a:r>
              <a:rPr lang="en-CA" dirty="0" smtClean="0"/>
              <a:t>First non-invasive demonstration of gamma-BOLD coupling in DMN?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626" y="4222948"/>
            <a:ext cx="6126997" cy="203507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26" y="1998622"/>
            <a:ext cx="6063047" cy="20021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119" y="1998622"/>
            <a:ext cx="238158" cy="73352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916" y="3110738"/>
            <a:ext cx="238158" cy="73352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874057" y="2242274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pre-GSR</a:t>
            </a:r>
            <a:endParaRPr lang="en-CA" sz="1000" dirty="0"/>
          </a:p>
        </p:txBody>
      </p:sp>
      <p:sp>
        <p:nvSpPr>
          <p:cNvPr id="9" name="ZoneTexte 8"/>
          <p:cNvSpPr txBox="1"/>
          <p:nvPr/>
        </p:nvSpPr>
        <p:spPr>
          <a:xfrm>
            <a:off x="4817445" y="3354390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post-GSR</a:t>
            </a:r>
            <a:endParaRPr lang="en-CA" sz="1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658" y="4328155"/>
            <a:ext cx="238158" cy="7335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55" y="5440271"/>
            <a:ext cx="238158" cy="73352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860596" y="4571807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pre-GSR</a:t>
            </a:r>
            <a:endParaRPr lang="en-CA" sz="1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803984" y="5683923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post-GSR</a:t>
            </a:r>
            <a:endParaRPr lang="en-CA" sz="1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735330" y="1716814"/>
            <a:ext cx="272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Stimulus evoked (visual)</a:t>
            </a:r>
            <a:endParaRPr lang="en-CA" dirty="0"/>
          </a:p>
        </p:txBody>
      </p:sp>
      <p:sp>
        <p:nvSpPr>
          <p:cNvPr id="15" name="ZoneTexte 14"/>
          <p:cNvSpPr txBox="1"/>
          <p:nvPr/>
        </p:nvSpPr>
        <p:spPr>
          <a:xfrm>
            <a:off x="7867135" y="3967329"/>
            <a:ext cx="272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Resting state (eyes closed)</a:t>
            </a:r>
            <a:endParaRPr lang="en-CA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136" y="1563128"/>
            <a:ext cx="501258" cy="44344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81687" y="6322836"/>
            <a:ext cx="1070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</a:t>
            </a:r>
            <a:r>
              <a:rPr lang="en-CA" sz="12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Ossandón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T.,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Jerbi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K., Vidal, J.R., Bayle, D.J.,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Henaff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M.-A., Jung, J.,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Minotti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L., Bertrand, O.,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Kahane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P.,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Lachaux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J.-P., 2011.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Transient suppression of broadband gamma power in the default-mode network is correlated with task complexity and subject performance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J.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Neurosci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4459" y="547684"/>
            <a:ext cx="530150" cy="13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Results: alpha source amplitude vs BOLD (rest)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638384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Correlate HRF-convolved source amplitude with BOLD in each voxel</a:t>
            </a:r>
          </a:p>
          <a:p>
            <a:r>
              <a:rPr lang="en-CA" dirty="0" smtClean="0"/>
              <a:t>Alpha power and BOLD are broadly anti-correlated pre-GSR </a:t>
            </a:r>
            <a:r>
              <a:rPr lang="en-CA" b="1" dirty="0" smtClean="0"/>
              <a:t>(A)</a:t>
            </a:r>
          </a:p>
          <a:p>
            <a:r>
              <a:rPr lang="en-CA" dirty="0" smtClean="0"/>
              <a:t>Some anti-correlations still remain post-GSR, but are more sparse and spatially specific </a:t>
            </a:r>
            <a:r>
              <a:rPr lang="en-CA" b="1" dirty="0" smtClean="0"/>
              <a:t>(B)</a:t>
            </a:r>
          </a:p>
          <a:p>
            <a:r>
              <a:rPr lang="en-CA" dirty="0" smtClean="0"/>
              <a:t>Positive DMN-BOLD correlations post GSR may reflect limitations of source localization </a:t>
            </a:r>
            <a:r>
              <a:rPr lang="en-CA" b="1" dirty="0" smtClean="0"/>
              <a:t>(C)</a:t>
            </a:r>
            <a:endParaRPr lang="en-CA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941" y="1578643"/>
            <a:ext cx="6484825" cy="22155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941" y="3467276"/>
            <a:ext cx="6476180" cy="220993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386354" y="5758249"/>
            <a:ext cx="269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Grand average (n=7)</a:t>
            </a:r>
            <a:endParaRPr lang="en-CA" dirty="0"/>
          </a:p>
        </p:txBody>
      </p:sp>
      <p:sp>
        <p:nvSpPr>
          <p:cNvPr id="6" name="ZoneTexte 5"/>
          <p:cNvSpPr txBox="1"/>
          <p:nvPr/>
        </p:nvSpPr>
        <p:spPr>
          <a:xfrm>
            <a:off x="6342547" y="1825625"/>
            <a:ext cx="343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Alpha-BOLD correlations (pre-GSR)</a:t>
            </a:r>
            <a:endParaRPr lang="en-CA" dirty="0"/>
          </a:p>
        </p:txBody>
      </p:sp>
      <p:sp>
        <p:nvSpPr>
          <p:cNvPr id="8" name="ZoneTexte 7"/>
          <p:cNvSpPr txBox="1"/>
          <p:nvPr/>
        </p:nvSpPr>
        <p:spPr>
          <a:xfrm>
            <a:off x="6342547" y="3750993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Alpha-BOLD correlations (post-GSR)</a:t>
            </a:r>
            <a:endParaRPr lang="en-CA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058032" y="182562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A)</a:t>
            </a:r>
            <a:endParaRPr lang="en-CA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058032" y="37868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B)</a:t>
            </a:r>
            <a:endParaRPr lang="en-CA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1049000" y="4684578"/>
            <a:ext cx="68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r>
              <a:rPr lang="en-CA" b="1" dirty="0" smtClean="0"/>
              <a:t>C)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7597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Quantifying effects: RSN ROIs 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Voxel-based comparisons difficult to visualize and quantify</a:t>
            </a:r>
          </a:p>
          <a:p>
            <a:r>
              <a:rPr lang="en-CA" dirty="0" smtClean="0"/>
              <a:t>Melodic ICA [1] on all subjects, visually select each component</a:t>
            </a:r>
          </a:p>
          <a:p>
            <a:r>
              <a:rPr lang="en-CA" dirty="0" smtClean="0"/>
              <a:t>Average RSNs across subjects to form ROI template for each RSN</a:t>
            </a:r>
            <a:endParaRPr lang="en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26" y="4001294"/>
            <a:ext cx="1428750" cy="16954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64" y="4029869"/>
            <a:ext cx="1495425" cy="1638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077" y="4033098"/>
            <a:ext cx="1800225" cy="1257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890" y="4037820"/>
            <a:ext cx="2219325" cy="12573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502" y="4029869"/>
            <a:ext cx="1362075" cy="158115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763763" y="3675232"/>
            <a:ext cx="14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Default-mode</a:t>
            </a:r>
            <a:endParaRPr lang="en-CA" dirty="0"/>
          </a:p>
        </p:txBody>
      </p:sp>
      <p:sp>
        <p:nvSpPr>
          <p:cNvPr id="11" name="ZoneTexte 10"/>
          <p:cNvSpPr txBox="1"/>
          <p:nvPr/>
        </p:nvSpPr>
        <p:spPr>
          <a:xfrm>
            <a:off x="4351492" y="3660537"/>
            <a:ext cx="20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Higher-order visual</a:t>
            </a:r>
            <a:endParaRPr lang="en-CA" dirty="0"/>
          </a:p>
        </p:txBody>
      </p:sp>
      <p:sp>
        <p:nvSpPr>
          <p:cNvPr id="12" name="ZoneTexte 11"/>
          <p:cNvSpPr txBox="1"/>
          <p:nvPr/>
        </p:nvSpPr>
        <p:spPr>
          <a:xfrm>
            <a:off x="6745477" y="3693517"/>
            <a:ext cx="193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Primary visual</a:t>
            </a:r>
            <a:endParaRPr lang="en-CA" dirty="0"/>
          </a:p>
        </p:txBody>
      </p:sp>
      <p:sp>
        <p:nvSpPr>
          <p:cNvPr id="13" name="ZoneTexte 12"/>
          <p:cNvSpPr txBox="1"/>
          <p:nvPr/>
        </p:nvSpPr>
        <p:spPr>
          <a:xfrm>
            <a:off x="9211898" y="3693517"/>
            <a:ext cx="114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Motor</a:t>
            </a:r>
            <a:endParaRPr lang="en-CA" dirty="0"/>
          </a:p>
        </p:txBody>
      </p:sp>
      <p:sp>
        <p:nvSpPr>
          <p:cNvPr id="14" name="ZoneTexte 13"/>
          <p:cNvSpPr txBox="1"/>
          <p:nvPr/>
        </p:nvSpPr>
        <p:spPr>
          <a:xfrm>
            <a:off x="1073071" y="3656697"/>
            <a:ext cx="159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Anterior visual</a:t>
            </a:r>
            <a:endParaRPr lang="en-CA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15" name="ZoneTexte 5"/>
          <p:cNvSpPr txBox="1"/>
          <p:nvPr/>
        </p:nvSpPr>
        <p:spPr>
          <a:xfrm>
            <a:off x="584886" y="6409038"/>
            <a:ext cx="846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Jenkinson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M., Beckmann, C.F., Behrens, T.E.J.,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Woolrich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M.W., Smith, S.M., 2012.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FSL.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8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simultaneous EEG-BOLD?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6784584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Relate spontaneous </a:t>
            </a:r>
            <a:r>
              <a:rPr lang="en-CA" dirty="0"/>
              <a:t>(</a:t>
            </a:r>
            <a:r>
              <a:rPr lang="en-CA" dirty="0" smtClean="0"/>
              <a:t>and </a:t>
            </a:r>
            <a:r>
              <a:rPr lang="en-CA" dirty="0" smtClean="0"/>
              <a:t>task </a:t>
            </a:r>
            <a:r>
              <a:rPr lang="en-CA" dirty="0" smtClean="0"/>
              <a:t>evoked) brain </a:t>
            </a:r>
            <a:r>
              <a:rPr lang="en-CA" dirty="0" smtClean="0"/>
              <a:t>rhythms </a:t>
            </a:r>
            <a:r>
              <a:rPr lang="en-CA" b="1" dirty="0" smtClean="0"/>
              <a:t>(A) </a:t>
            </a:r>
            <a:r>
              <a:rPr lang="en-CA" dirty="0" smtClean="0"/>
              <a:t>to </a:t>
            </a:r>
            <a:r>
              <a:rPr lang="en-CA" dirty="0" smtClean="0"/>
              <a:t>BOLD signal</a:t>
            </a:r>
            <a:endParaRPr lang="en-CA" dirty="0"/>
          </a:p>
          <a:p>
            <a:pPr lvl="1"/>
            <a:r>
              <a:rPr lang="en-CA" dirty="0" smtClean="0"/>
              <a:t>Alpha </a:t>
            </a:r>
            <a:r>
              <a:rPr lang="en-CA" dirty="0"/>
              <a:t>(</a:t>
            </a:r>
            <a:r>
              <a:rPr lang="en-CA" dirty="0" smtClean="0"/>
              <a:t>8-14Hz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Gamma (30-70Hz</a:t>
            </a:r>
            <a:r>
              <a:rPr lang="en-CA" dirty="0" smtClean="0"/>
              <a:t>)</a:t>
            </a:r>
            <a:endParaRPr lang="en-CA" dirty="0"/>
          </a:p>
          <a:p>
            <a:r>
              <a:rPr lang="en-CA" dirty="0" smtClean="0"/>
              <a:t>Contribute to Global Signal Regression (GSR) </a:t>
            </a:r>
            <a:r>
              <a:rPr lang="en-CA" b="1" dirty="0" smtClean="0"/>
              <a:t>(B) </a:t>
            </a:r>
            <a:r>
              <a:rPr lang="en-CA" dirty="0" smtClean="0"/>
              <a:t>debate </a:t>
            </a:r>
          </a:p>
          <a:p>
            <a:pPr lvl="1"/>
            <a:r>
              <a:rPr lang="en-CA" i="1" dirty="0" smtClean="0"/>
              <a:t>“</a:t>
            </a:r>
            <a:r>
              <a:rPr lang="en-CA" i="1" dirty="0"/>
              <a:t>There is no “right” way to pre-process that reveals the “true” nature of the brain</a:t>
            </a:r>
            <a:r>
              <a:rPr lang="en-CA" i="1" dirty="0" smtClean="0"/>
              <a:t>.” </a:t>
            </a:r>
            <a:r>
              <a:rPr lang="en-CA" dirty="0" smtClean="0"/>
              <a:t>[1]</a:t>
            </a:r>
          </a:p>
          <a:p>
            <a:pPr lvl="1"/>
            <a:r>
              <a:rPr lang="en-CA" dirty="0" smtClean="0"/>
              <a:t>Use simultaneous EEG-BOLD to </a:t>
            </a:r>
            <a:r>
              <a:rPr lang="en-CA" dirty="0"/>
              <a:t>e</a:t>
            </a:r>
            <a:r>
              <a:rPr lang="en-CA" dirty="0" smtClean="0"/>
              <a:t>xamine relationship between brain rhythms and BOLD before and after GSR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850" y="3158769"/>
            <a:ext cx="966837" cy="913217"/>
          </a:xfrm>
          <a:prstGeom prst="rect">
            <a:avLst/>
          </a:prstGeom>
        </p:spPr>
      </p:pic>
      <p:pic>
        <p:nvPicPr>
          <p:cNvPr id="1026" name="Picture 2" descr="Image result for simultaneous eeg-fmri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247" y="641444"/>
            <a:ext cx="2560362" cy="191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509" y="2999128"/>
            <a:ext cx="3148527" cy="1232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010" y="2846569"/>
            <a:ext cx="1491049" cy="2576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915877" y="2855825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baseline</a:t>
            </a:r>
            <a:endParaRPr lang="en-CA" sz="1200" dirty="0"/>
          </a:p>
        </p:txBody>
      </p:sp>
      <p:sp>
        <p:nvSpPr>
          <p:cNvPr id="9" name="ZoneTexte 8"/>
          <p:cNvSpPr txBox="1"/>
          <p:nvPr/>
        </p:nvSpPr>
        <p:spPr>
          <a:xfrm>
            <a:off x="9004743" y="2573974"/>
            <a:ext cx="58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stim</a:t>
            </a:r>
            <a:endParaRPr lang="en-CA" dirty="0"/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884" y="111918"/>
            <a:ext cx="2330725" cy="50459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2036" y="3437944"/>
            <a:ext cx="147199" cy="143325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5424" y="5454154"/>
            <a:ext cx="1066681" cy="588687"/>
          </a:xfrm>
          <a:prstGeom prst="rect">
            <a:avLst/>
          </a:prstGeom>
        </p:spPr>
      </p:pic>
      <p:pic>
        <p:nvPicPr>
          <p:cNvPr id="14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2105" y="5707331"/>
            <a:ext cx="1230203" cy="335510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2105" y="5043617"/>
            <a:ext cx="1224898" cy="360664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5424" y="4740811"/>
            <a:ext cx="1066682" cy="647439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9297773" y="4787531"/>
            <a:ext cx="161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Signal from small ROI </a:t>
            </a:r>
            <a:endParaRPr lang="en-CA" sz="1200" dirty="0"/>
          </a:p>
        </p:txBody>
      </p:sp>
      <p:sp>
        <p:nvSpPr>
          <p:cNvPr id="19" name="ZoneTexte 18"/>
          <p:cNvSpPr txBox="1"/>
          <p:nvPr/>
        </p:nvSpPr>
        <p:spPr>
          <a:xfrm>
            <a:off x="9297773" y="5536769"/>
            <a:ext cx="161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Global signal</a:t>
            </a:r>
            <a:endParaRPr lang="en-CA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8585690" y="4393016"/>
            <a:ext cx="248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GSR reminder:</a:t>
            </a:r>
            <a:endParaRPr lang="en-CA" b="1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50186" y="6435738"/>
            <a:ext cx="847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Fox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M.D., 2017.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Towards a consensus regarding global signal regression for resting state functional connectivity MRI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endParaRPr lang="en-CA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446902" y="272908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A)</a:t>
            </a:r>
            <a:endParaRPr lang="en-CA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7446902" y="445302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</a:t>
            </a:r>
            <a:r>
              <a:rPr lang="en-CA" b="1" dirty="0" smtClean="0"/>
              <a:t>)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2039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Effects of GSR on gamma-BOLD correlations in specific RSNs: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82352"/>
            <a:ext cx="9877218" cy="564554"/>
          </a:xfrm>
        </p:spPr>
        <p:txBody>
          <a:bodyPr>
            <a:normAutofit fontScale="92500"/>
          </a:bodyPr>
          <a:lstStyle/>
          <a:p>
            <a:r>
              <a:rPr lang="en-CA" dirty="0" smtClean="0"/>
              <a:t>GSR does not have any significant effect on gamma-BOLD correlations</a:t>
            </a:r>
            <a:endParaRPr lang="en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71" y="2688205"/>
            <a:ext cx="9252895" cy="173772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4390276"/>
            <a:ext cx="9412881" cy="17231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867" y="2164113"/>
            <a:ext cx="415197" cy="49270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702" y="2172416"/>
            <a:ext cx="434573" cy="4760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338" y="2240034"/>
            <a:ext cx="523149" cy="36537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6266" y="2227775"/>
            <a:ext cx="644940" cy="36537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0877" y="2180616"/>
            <a:ext cx="395821" cy="45948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939304" y="3271037"/>
            <a:ext cx="999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Resting state (eyes closed)</a:t>
            </a:r>
            <a:endParaRPr lang="en-CA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96038" y="5028695"/>
            <a:ext cx="1414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Event-related (visual stim)</a:t>
            </a:r>
            <a:endParaRPr lang="en-CA" sz="12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9821" y="3135107"/>
            <a:ext cx="238158" cy="73352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9821" y="4857423"/>
            <a:ext cx="238158" cy="73352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Effects of GSR on alpha-BOLD correlations in specific RSNs (resting state only)</a:t>
            </a:r>
            <a:endParaRPr lang="en-CA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838199" y="1894702"/>
            <a:ext cx="9780373" cy="767185"/>
          </a:xfrm>
        </p:spPr>
        <p:txBody>
          <a:bodyPr>
            <a:normAutofit fontScale="92500"/>
          </a:bodyPr>
          <a:lstStyle/>
          <a:p>
            <a:r>
              <a:rPr lang="en-CA" dirty="0" smtClean="0"/>
              <a:t>Reduction in anti-correlation between alpha and BOLD due to GSR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4" y="3171269"/>
            <a:ext cx="11103646" cy="20679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28" y="2678568"/>
            <a:ext cx="415197" cy="4927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53" y="2668341"/>
            <a:ext cx="434573" cy="47609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3" y="2723700"/>
            <a:ext cx="523149" cy="36537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269" y="2723700"/>
            <a:ext cx="644940" cy="36537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5818" y="2629589"/>
            <a:ext cx="395821" cy="45948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995591" y="5362633"/>
            <a:ext cx="53556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“Spontaneous </a:t>
            </a:r>
            <a:r>
              <a:rPr lang="en-CA" sz="1400" dirty="0"/>
              <a:t>fluctuations in the </a:t>
            </a:r>
            <a:r>
              <a:rPr lang="en-CA" sz="1400" dirty="0">
                <a:hlinkClick r:id="rId8" tooltip="Learn more about Default mode network"/>
              </a:rPr>
              <a:t>default mode network</a:t>
            </a:r>
            <a:r>
              <a:rPr lang="en-CA" sz="1400" dirty="0"/>
              <a:t> were anti-correlated (negatively correlated) with fluctuations in the task positive network</a:t>
            </a:r>
            <a:r>
              <a:rPr lang="en-CA" sz="1400" dirty="0" smtClean="0"/>
              <a:t>.” (Fox et al 2005)</a:t>
            </a:r>
            <a:endParaRPr lang="en-CA" sz="1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9468952" y="5758249"/>
            <a:ext cx="240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Grand average (n=7)</a:t>
            </a:r>
            <a:endParaRPr lang="en-CA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Effects of GSR on alpha response function of BOLD [1]</a:t>
            </a:r>
            <a:endParaRPr lang="en-CA" dirty="0"/>
          </a:p>
        </p:txBody>
      </p:sp>
      <p:sp>
        <p:nvSpPr>
          <p:cNvPr id="19" name="Espace réservé du contenu 2"/>
          <p:cNvSpPr>
            <a:spLocks noGrp="1"/>
          </p:cNvSpPr>
          <p:nvPr>
            <p:ph idx="1"/>
          </p:nvPr>
        </p:nvSpPr>
        <p:spPr>
          <a:xfrm>
            <a:off x="736183" y="5495852"/>
            <a:ext cx="9780373" cy="761193"/>
          </a:xfrm>
        </p:spPr>
        <p:txBody>
          <a:bodyPr>
            <a:normAutofit fontScale="70000" lnSpcReduction="20000"/>
          </a:bodyPr>
          <a:lstStyle/>
          <a:p>
            <a:r>
              <a:rPr lang="en-CA" dirty="0" smtClean="0"/>
              <a:t>Compute difference in shape of alpha-BOLD HRF from movie to rest, pre and post GSR</a:t>
            </a:r>
          </a:p>
          <a:p>
            <a:r>
              <a:rPr lang="en-CA" dirty="0" smtClean="0"/>
              <a:t>Alpha-BOLD HRF are more similar across states post GSR</a:t>
            </a:r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895" y="1771476"/>
            <a:ext cx="415197" cy="49270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23" y="1789807"/>
            <a:ext cx="434573" cy="4760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227" y="1871124"/>
            <a:ext cx="523149" cy="36537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21" y="1872469"/>
            <a:ext cx="644940" cy="36537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943" y="1818531"/>
            <a:ext cx="395821" cy="45948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7253" y="2236498"/>
            <a:ext cx="2749441" cy="20937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386" y="2604995"/>
            <a:ext cx="238158" cy="73352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161249"/>
            <a:ext cx="238158" cy="73352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28324" y="2848647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pre-GSR</a:t>
            </a:r>
            <a:endParaRPr lang="en-CA" sz="10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73729" y="4404901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post-GSR</a:t>
            </a:r>
            <a:endParaRPr lang="en-CA" sz="10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645" y="2291856"/>
            <a:ext cx="8065956" cy="314863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 rot="16200000">
            <a:off x="8281887" y="2842709"/>
            <a:ext cx="163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HRF difference (r)</a:t>
            </a:r>
            <a:endParaRPr lang="en-CA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8583827" y="4404901"/>
            <a:ext cx="1721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solidFill>
                  <a:schemeClr val="accent1">
                    <a:lumMod val="75000"/>
                  </a:schemeClr>
                </a:solidFill>
              </a:rPr>
              <a:t>Movie = eyes open, continuous visual stimulation</a:t>
            </a:r>
          </a:p>
          <a:p>
            <a:r>
              <a:rPr lang="en-CA" sz="1200" b="1" dirty="0" smtClean="0">
                <a:solidFill>
                  <a:schemeClr val="accent2"/>
                </a:solidFill>
              </a:rPr>
              <a:t>Rest = eyes closed, no stimulation</a:t>
            </a:r>
            <a:endParaRPr lang="en-CA" sz="1200" b="1" dirty="0">
              <a:solidFill>
                <a:schemeClr val="accent2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0516556" y="4327956"/>
            <a:ext cx="161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Grand average</a:t>
            </a:r>
          </a:p>
          <a:p>
            <a:r>
              <a:rPr lang="en-CA" dirty="0" smtClean="0"/>
              <a:t>(n=5 RSNs)</a:t>
            </a:r>
            <a:endParaRPr lang="en-CA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43343" y="6336654"/>
            <a:ext cx="939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de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Munck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J.C.,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Gonçalves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S.I.,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Huijboom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L.,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Kuijer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J.P.A.,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Pouwels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P.J.W.,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Heethaar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R.M., Lopes da Silva, F.H., 2007.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The hemodynamic response of the alpha rhythm: An EEG/fMRI study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599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504348"/>
            <a:ext cx="10515600" cy="4501035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1) Global signal has a component that correlates with neurophysiological instruments (EEG), </a:t>
            </a:r>
            <a:r>
              <a:rPr lang="en-CA" b="1" dirty="0" smtClean="0"/>
              <a:t>but signals from these instruments not necessarily neuronal in origin</a:t>
            </a:r>
          </a:p>
          <a:p>
            <a:pPr lvl="1"/>
            <a:r>
              <a:rPr lang="en-CA" dirty="0" smtClean="0"/>
              <a:t>GSR reduces alpha-BOLD correlations, but also reduces BCG-BOLD correlations</a:t>
            </a:r>
          </a:p>
          <a:p>
            <a:pPr lvl="1"/>
            <a:r>
              <a:rPr lang="en-CA" dirty="0" smtClean="0"/>
              <a:t>GSR does not affect gamma-BOLD correlations </a:t>
            </a:r>
            <a:endParaRPr lang="en-CA" dirty="0"/>
          </a:p>
          <a:p>
            <a:pPr lvl="1"/>
            <a:r>
              <a:rPr lang="en-CA" dirty="0" smtClean="0"/>
              <a:t>GSR “normalizes” the alpha response function of BOLD across different states</a:t>
            </a:r>
            <a:endParaRPr lang="en-CA" dirty="0"/>
          </a:p>
          <a:p>
            <a:r>
              <a:rPr lang="en-CA" dirty="0" smtClean="0"/>
              <a:t>=&gt; GSR is good?</a:t>
            </a:r>
          </a:p>
          <a:p>
            <a:r>
              <a:rPr lang="en-CA" dirty="0" smtClean="0"/>
              <a:t> A challenge for AI/Deep Learning? </a:t>
            </a:r>
            <a:r>
              <a:rPr lang="en-CA" b="1" dirty="0" smtClean="0"/>
              <a:t>Removing the BCG artifact</a:t>
            </a:r>
            <a:r>
              <a:rPr lang="en-CA" dirty="0" smtClean="0"/>
              <a:t>!</a:t>
            </a:r>
          </a:p>
          <a:p>
            <a:pPr lvl="1"/>
            <a:r>
              <a:rPr lang="en-CA" dirty="0" smtClean="0"/>
              <a:t>Non-stationary, physiological, conventional ICA struggles</a:t>
            </a:r>
          </a:p>
          <a:p>
            <a:pPr lvl="1"/>
            <a:r>
              <a:rPr lang="en-CA" dirty="0" smtClean="0"/>
              <a:t>Blind source separation problem</a:t>
            </a:r>
          </a:p>
          <a:p>
            <a:pPr lvl="1"/>
            <a:endParaRPr lang="en-CA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Acknowledgements 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565338"/>
            <a:ext cx="8602362" cy="2695829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SNAIL (</a:t>
            </a:r>
            <a:r>
              <a:rPr lang="en-CA" dirty="0" err="1" smtClean="0"/>
              <a:t>Sherbrooke</a:t>
            </a:r>
            <a:r>
              <a:rPr lang="en-CA" dirty="0" smtClean="0"/>
              <a:t> Neuroimaging Lab)</a:t>
            </a:r>
          </a:p>
          <a:p>
            <a:pPr lvl="1"/>
            <a:r>
              <a:rPr lang="en-CA" dirty="0" smtClean="0"/>
              <a:t>Kevin </a:t>
            </a:r>
            <a:r>
              <a:rPr lang="en-CA" dirty="0" err="1" smtClean="0"/>
              <a:t>Whittingstall</a:t>
            </a:r>
            <a:r>
              <a:rPr lang="en-CA" dirty="0" smtClean="0"/>
              <a:t> (PI), Gregory </a:t>
            </a:r>
            <a:r>
              <a:rPr lang="en-CA" dirty="0" err="1" smtClean="0"/>
              <a:t>Mierzwinski</a:t>
            </a:r>
            <a:r>
              <a:rPr lang="en-CA" dirty="0" smtClean="0"/>
              <a:t>, Samantha Cote, </a:t>
            </a:r>
            <a:r>
              <a:rPr lang="en-CA" dirty="0" err="1" smtClean="0"/>
              <a:t>Lyes</a:t>
            </a:r>
            <a:r>
              <a:rPr lang="en-CA" dirty="0" smtClean="0"/>
              <a:t> </a:t>
            </a:r>
            <a:r>
              <a:rPr lang="en-CA" dirty="0" err="1" smtClean="0"/>
              <a:t>Bacchou</a:t>
            </a:r>
            <a:r>
              <a:rPr lang="en-CA" dirty="0" smtClean="0"/>
              <a:t>, Felix-Antoine </a:t>
            </a:r>
            <a:r>
              <a:rPr lang="en-CA" dirty="0" err="1" smtClean="0"/>
              <a:t>Savoie</a:t>
            </a:r>
            <a:r>
              <a:rPr lang="en-CA" dirty="0" smtClean="0"/>
              <a:t>, Francis </a:t>
            </a:r>
            <a:r>
              <a:rPr lang="en-CA" dirty="0" err="1" smtClean="0"/>
              <a:t>Houde</a:t>
            </a:r>
            <a:endParaRPr lang="en-CA" dirty="0" smtClean="0"/>
          </a:p>
          <a:p>
            <a:pPr lvl="1"/>
            <a:r>
              <a:rPr lang="en-CA" dirty="0" smtClean="0"/>
              <a:t>Jean-Francois </a:t>
            </a:r>
            <a:r>
              <a:rPr lang="en-CA" dirty="0" err="1" smtClean="0"/>
              <a:t>Lepage</a:t>
            </a:r>
            <a:r>
              <a:rPr lang="en-CA" dirty="0" smtClean="0"/>
              <a:t>, Pierre-Michel Bernier, </a:t>
            </a:r>
            <a:r>
              <a:rPr lang="en-CA" dirty="0" err="1" smtClean="0"/>
              <a:t>Maxime</a:t>
            </a:r>
            <a:r>
              <a:rPr lang="en-CA" dirty="0" smtClean="0"/>
              <a:t> </a:t>
            </a:r>
            <a:r>
              <a:rPr lang="en-CA" dirty="0" err="1" smtClean="0"/>
              <a:t>Descoteaux</a:t>
            </a:r>
            <a:endParaRPr lang="en-CA" dirty="0" smtClean="0"/>
          </a:p>
          <a:p>
            <a:r>
              <a:rPr lang="en-CA" dirty="0" smtClean="0"/>
              <a:t>CREATE-MIA </a:t>
            </a:r>
          </a:p>
          <a:p>
            <a:r>
              <a:rPr lang="en-CA" dirty="0" smtClean="0"/>
              <a:t>NSERC </a:t>
            </a:r>
          </a:p>
          <a:p>
            <a:r>
              <a:rPr lang="en-CA" dirty="0" smtClean="0"/>
              <a:t>CHUS (Centre-</a:t>
            </a:r>
            <a:r>
              <a:rPr lang="en-CA" dirty="0" err="1" smtClean="0"/>
              <a:t>Hospitalaire</a:t>
            </a:r>
            <a:r>
              <a:rPr lang="en-CA" dirty="0" smtClean="0"/>
              <a:t> </a:t>
            </a:r>
            <a:r>
              <a:rPr lang="en-CA" dirty="0" err="1" smtClean="0"/>
              <a:t>Universite</a:t>
            </a:r>
            <a:r>
              <a:rPr lang="en-CA" dirty="0" smtClean="0"/>
              <a:t> de </a:t>
            </a:r>
            <a:r>
              <a:rPr lang="en-CA" dirty="0" err="1" smtClean="0"/>
              <a:t>Sherbrooke</a:t>
            </a:r>
            <a:r>
              <a:rPr lang="en-CA" dirty="0" smtClean="0"/>
              <a:t>)</a:t>
            </a:r>
          </a:p>
          <a:p>
            <a:r>
              <a:rPr lang="en-CA" dirty="0" smtClean="0"/>
              <a:t>Guillaume Gilbert (Philips MRI Physicist)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42" y="4473913"/>
            <a:ext cx="1957234" cy="8628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257" y="5218339"/>
            <a:ext cx="4820351" cy="10586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955" y="4438524"/>
            <a:ext cx="4783298" cy="9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Global signal (GS) vs BCG cross-correlation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2860589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Cross correlate global signal vs alpha-filtered BCG component </a:t>
            </a:r>
            <a:r>
              <a:rPr lang="en-CA" b="1" dirty="0" smtClean="0"/>
              <a:t>(A)</a:t>
            </a:r>
          </a:p>
          <a:p>
            <a:r>
              <a:rPr lang="en-CA" dirty="0" smtClean="0"/>
              <a:t>Results of cross correlation (all frequencies) </a:t>
            </a:r>
            <a:r>
              <a:rPr lang="en-CA" b="1" dirty="0" smtClean="0"/>
              <a:t>(B)</a:t>
            </a:r>
          </a:p>
          <a:p>
            <a:r>
              <a:rPr lang="en-CA" dirty="0" smtClean="0"/>
              <a:t>Average GS-BCG cross correlation (in alpha range) compared to canonical HRF </a:t>
            </a:r>
            <a:r>
              <a:rPr lang="en-CA" b="1" dirty="0" smtClean="0"/>
              <a:t>(C)</a:t>
            </a:r>
          </a:p>
          <a:p>
            <a:pPr lvl="1"/>
            <a:r>
              <a:rPr lang="en-CA" dirty="0" smtClean="0"/>
              <a:t>Looks similar to heartrate response function </a:t>
            </a:r>
            <a:r>
              <a:rPr lang="en-CA" b="1" dirty="0" smtClean="0"/>
              <a:t>(D)</a:t>
            </a:r>
            <a:endParaRPr lang="en-CA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303" y="3317080"/>
            <a:ext cx="6180309" cy="324487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67" y="1786786"/>
            <a:ext cx="3237468" cy="666364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451" y="1825625"/>
            <a:ext cx="1066681" cy="588687"/>
          </a:xfrm>
          <a:prstGeom prst="rect">
            <a:avLst/>
          </a:prstGeom>
        </p:spPr>
      </p:pic>
      <p:pic>
        <p:nvPicPr>
          <p:cNvPr id="9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132" y="2078802"/>
            <a:ext cx="1230203" cy="33551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518178" y="1512011"/>
            <a:ext cx="161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Global signal</a:t>
            </a:r>
            <a:endParaRPr lang="en-CA" dirty="0"/>
          </a:p>
        </p:txBody>
      </p:sp>
      <p:sp>
        <p:nvSpPr>
          <p:cNvPr id="11" name="ZoneTexte 10"/>
          <p:cNvSpPr txBox="1"/>
          <p:nvPr/>
        </p:nvSpPr>
        <p:spPr>
          <a:xfrm>
            <a:off x="7918344" y="1417454"/>
            <a:ext cx="397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BCG component </a:t>
            </a:r>
            <a:endParaRPr lang="en-CA" dirty="0"/>
          </a:p>
        </p:txBody>
      </p:sp>
      <p:sp>
        <p:nvSpPr>
          <p:cNvPr id="12" name="ZoneTexte 11"/>
          <p:cNvSpPr txBox="1"/>
          <p:nvPr/>
        </p:nvSpPr>
        <p:spPr>
          <a:xfrm>
            <a:off x="6746789" y="1690688"/>
            <a:ext cx="50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vs</a:t>
            </a:r>
            <a:endParaRPr lang="en-CA" dirty="0"/>
          </a:p>
        </p:txBody>
      </p:sp>
      <p:sp>
        <p:nvSpPr>
          <p:cNvPr id="13" name="ZoneTexte 12"/>
          <p:cNvSpPr txBox="1"/>
          <p:nvPr/>
        </p:nvSpPr>
        <p:spPr>
          <a:xfrm>
            <a:off x="3929449" y="1512011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A)</a:t>
            </a:r>
            <a:endParaRPr lang="en-CA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3929449" y="302822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B)</a:t>
            </a:r>
            <a:endParaRPr lang="en-CA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7069067" y="300330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C)</a:t>
            </a:r>
            <a:endParaRPr lang="en-CA" b="1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466" y="4854802"/>
            <a:ext cx="1719262" cy="1474818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0307466" y="456247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(D)</a:t>
            </a:r>
            <a:endParaRPr lang="en-CA" b="1" dirty="0"/>
          </a:p>
        </p:txBody>
      </p:sp>
      <p:pic>
        <p:nvPicPr>
          <p:cNvPr id="18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277581" y="6404463"/>
            <a:ext cx="10029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Chang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C., Cunningham, J.P., Glover, G.H., 2009.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Influence of heart rate on the BOLD signal: The cardiac response function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endParaRPr lang="en-CA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2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Outline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5205" y="1566602"/>
            <a:ext cx="5054224" cy="4351338"/>
          </a:xfrm>
        </p:spPr>
        <p:txBody>
          <a:bodyPr>
            <a:normAutofit lnSpcReduction="10000"/>
          </a:bodyPr>
          <a:lstStyle/>
          <a:p>
            <a:r>
              <a:rPr lang="en-CA" b="1" dirty="0" smtClean="0"/>
              <a:t>1) EEG </a:t>
            </a:r>
            <a:r>
              <a:rPr lang="en-CA" b="1" dirty="0" err="1" smtClean="0"/>
              <a:t>denoising</a:t>
            </a:r>
            <a:r>
              <a:rPr lang="en-CA" b="1" dirty="0" smtClean="0"/>
              <a:t> Pipeline:</a:t>
            </a:r>
          </a:p>
          <a:p>
            <a:pPr lvl="1"/>
            <a:r>
              <a:rPr lang="en-CA" dirty="0" smtClean="0"/>
              <a:t>A) Gradient subtraction</a:t>
            </a:r>
          </a:p>
          <a:p>
            <a:pPr lvl="1"/>
            <a:r>
              <a:rPr lang="en-CA" dirty="0" smtClean="0"/>
              <a:t>B) </a:t>
            </a:r>
            <a:r>
              <a:rPr lang="en-CA" dirty="0" err="1" smtClean="0"/>
              <a:t>Ballistocardiogram</a:t>
            </a:r>
            <a:r>
              <a:rPr lang="en-CA" dirty="0" smtClean="0"/>
              <a:t> subtraction</a:t>
            </a:r>
          </a:p>
          <a:p>
            <a:pPr lvl="1"/>
            <a:r>
              <a:rPr lang="en-CA" dirty="0" smtClean="0"/>
              <a:t>C) Independent Component Analysis  </a:t>
            </a:r>
          </a:p>
          <a:p>
            <a:pPr lvl="1"/>
            <a:r>
              <a:rPr lang="en-CA" dirty="0" smtClean="0"/>
              <a:t>D) ICA noise component subtraction</a:t>
            </a:r>
          </a:p>
          <a:p>
            <a:pPr lvl="1"/>
            <a:r>
              <a:rPr lang="en-CA" dirty="0" smtClean="0"/>
              <a:t>E) Source localization</a:t>
            </a:r>
          </a:p>
          <a:p>
            <a:r>
              <a:rPr lang="en-CA" b="1" dirty="0" smtClean="0"/>
              <a:t>2) EEG-BOLD coupling Results</a:t>
            </a:r>
          </a:p>
          <a:p>
            <a:pPr lvl="1"/>
            <a:r>
              <a:rPr lang="en-CA" dirty="0" smtClean="0"/>
              <a:t>Effects of global signal regression (GSR) on EEG-BOLD coupling</a:t>
            </a:r>
          </a:p>
          <a:p>
            <a:pPr lvl="2"/>
            <a:r>
              <a:rPr lang="en-CA" dirty="0" smtClean="0"/>
              <a:t>Alpha and gamma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763" y="4117901"/>
            <a:ext cx="1495425" cy="16383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108" y="1393353"/>
            <a:ext cx="1924361" cy="174062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447487" y="3219539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vs</a:t>
            </a:r>
            <a:endParaRPr lang="en-CA" dirty="0"/>
          </a:p>
        </p:txBody>
      </p:sp>
      <p:sp>
        <p:nvSpPr>
          <p:cNvPr id="5" name="ZoneTexte 4"/>
          <p:cNvSpPr txBox="1"/>
          <p:nvPr/>
        </p:nvSpPr>
        <p:spPr>
          <a:xfrm>
            <a:off x="10316074" y="1142377"/>
            <a:ext cx="120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EEG</a:t>
            </a:r>
            <a:endParaRPr lang="en-CA" dirty="0"/>
          </a:p>
        </p:txBody>
      </p:sp>
      <p:sp>
        <p:nvSpPr>
          <p:cNvPr id="14" name="ZoneTexte 13"/>
          <p:cNvSpPr txBox="1"/>
          <p:nvPr/>
        </p:nvSpPr>
        <p:spPr>
          <a:xfrm>
            <a:off x="10288391" y="3828121"/>
            <a:ext cx="142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BOLD</a:t>
            </a:r>
            <a:endParaRPr lang="en-CA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233" y="1087395"/>
            <a:ext cx="2299100" cy="504567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921" y="744618"/>
            <a:ext cx="1925723" cy="28328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433" y="748331"/>
            <a:ext cx="1925723" cy="283288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6869324" y="500463"/>
            <a:ext cx="17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1) EEG </a:t>
            </a:r>
            <a:r>
              <a:rPr lang="en-CA" b="1" dirty="0" err="1" smtClean="0"/>
              <a:t>denoising</a:t>
            </a:r>
            <a:endParaRPr lang="en-CA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9482412" y="520886"/>
            <a:ext cx="225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2) EEG-BOLD coupling</a:t>
            </a:r>
            <a:endParaRPr lang="en-CA" b="1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612149" cy="1191826"/>
          </a:xfrm>
        </p:spPr>
        <p:txBody>
          <a:bodyPr/>
          <a:lstStyle/>
          <a:p>
            <a:r>
              <a:rPr lang="en-CA" dirty="0" smtClean="0"/>
              <a:t>Gradient removal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58098"/>
            <a:ext cx="4450492" cy="4597928"/>
          </a:xfrm>
        </p:spPr>
        <p:txBody>
          <a:bodyPr>
            <a:normAutofit fontScale="70000" lnSpcReduction="20000"/>
          </a:bodyPr>
          <a:lstStyle/>
          <a:p>
            <a:r>
              <a:rPr lang="en-CA" dirty="0" smtClean="0"/>
              <a:t>Time varying magnetic field of FMRI excitation pulses induces current in wires leading from EEG cap</a:t>
            </a:r>
            <a:endParaRPr lang="en-CA" b="1" dirty="0" smtClean="0"/>
          </a:p>
          <a:p>
            <a:r>
              <a:rPr lang="en-CA" dirty="0" smtClean="0"/>
              <a:t>We want to remove gradient artifacts from EEG data as cleanly as possible</a:t>
            </a:r>
          </a:p>
          <a:p>
            <a:r>
              <a:rPr lang="en-CA" dirty="0" smtClean="0"/>
              <a:t>Average Artifact Subtraction (AAS) [1</a:t>
            </a:r>
            <a:r>
              <a:rPr lang="en-CA" dirty="0" smtClean="0"/>
              <a:t>]</a:t>
            </a:r>
          </a:p>
          <a:p>
            <a:pPr lvl="1"/>
            <a:r>
              <a:rPr lang="en-CA" dirty="0" smtClean="0"/>
              <a:t>Sliding window approach </a:t>
            </a:r>
            <a:endParaRPr lang="en-CA" dirty="0" smtClean="0"/>
          </a:p>
          <a:p>
            <a:r>
              <a:rPr lang="en-CA" dirty="0" smtClean="0"/>
              <a:t>Tips: Acquisition</a:t>
            </a:r>
          </a:p>
          <a:p>
            <a:pPr lvl="1"/>
            <a:r>
              <a:rPr lang="en-CA" dirty="0" smtClean="0"/>
              <a:t>Make sure no slice gaps </a:t>
            </a:r>
            <a:r>
              <a:rPr lang="en-CA" b="1" dirty="0" smtClean="0"/>
              <a:t>(A)</a:t>
            </a:r>
          </a:p>
          <a:p>
            <a:pPr lvl="1"/>
            <a:r>
              <a:rPr lang="en-CA" dirty="0" smtClean="0"/>
              <a:t>Use low TR = more closely spaced artifacts = better subtraction </a:t>
            </a:r>
            <a:r>
              <a:rPr lang="en-CA" b="1" dirty="0" smtClean="0"/>
              <a:t>(B)</a:t>
            </a:r>
          </a:p>
          <a:p>
            <a:pPr lvl="1"/>
            <a:r>
              <a:rPr lang="en-CA" dirty="0" smtClean="0"/>
              <a:t>Can use Multi-band, will not affect quality of AAS </a:t>
            </a:r>
            <a:r>
              <a:rPr lang="en-CA" b="1" dirty="0" smtClean="0"/>
              <a:t>(C)</a:t>
            </a:r>
          </a:p>
          <a:p>
            <a:r>
              <a:rPr lang="en-CA" dirty="0" smtClean="0"/>
              <a:t>Tips: Data processing</a:t>
            </a:r>
          </a:p>
          <a:p>
            <a:pPr lvl="1"/>
            <a:r>
              <a:rPr lang="en-CA" dirty="0" smtClean="0"/>
              <a:t>Tailored Gaussian window AAS</a:t>
            </a:r>
          </a:p>
          <a:p>
            <a:pPr lvl="1"/>
            <a:r>
              <a:rPr lang="en-CA" dirty="0" smtClean="0"/>
              <a:t>Slice-wise correction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692" y="469072"/>
            <a:ext cx="5664979" cy="294972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406" y="3522740"/>
            <a:ext cx="3821219" cy="260367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7339" y="1008786"/>
            <a:ext cx="1346828" cy="27166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7339" y="2273092"/>
            <a:ext cx="1618993" cy="40291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89991" y="6428987"/>
            <a:ext cx="967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Allen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P.J., Josephs, O., Turner, R., 2000.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 method for removing imaging artifact from continuous EEG recorded during functional MRI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endParaRPr lang="en-CA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89023" y="469072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A)</a:t>
            </a:r>
            <a:endParaRPr lang="en-CA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5375472" y="171349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B)</a:t>
            </a:r>
            <a:endParaRPr lang="en-CA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5450349" y="352274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C)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0934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Ballistocardiogram</a:t>
            </a:r>
            <a:r>
              <a:rPr lang="en-CA" dirty="0" smtClean="0"/>
              <a:t> (BCG) removal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1363" y="1497650"/>
            <a:ext cx="4983892" cy="4573636"/>
          </a:xfrm>
        </p:spPr>
        <p:txBody>
          <a:bodyPr>
            <a:normAutofit fontScale="62500" lnSpcReduction="20000"/>
          </a:bodyPr>
          <a:lstStyle/>
          <a:p>
            <a:r>
              <a:rPr lang="en-CA" dirty="0" smtClean="0"/>
              <a:t>Heartbeat related head motion in static magnetic field induces current in wires leading from EEG cap</a:t>
            </a:r>
            <a:endParaRPr lang="en-CA" b="1" dirty="0" smtClean="0"/>
          </a:p>
          <a:p>
            <a:r>
              <a:rPr lang="en-CA" dirty="0" smtClean="0"/>
              <a:t>Much more difficult to remove than gradient artifact due to </a:t>
            </a:r>
            <a:r>
              <a:rPr lang="en-CA" dirty="0"/>
              <a:t>physiological </a:t>
            </a:r>
            <a:r>
              <a:rPr lang="en-CA" dirty="0" smtClean="0"/>
              <a:t>nature </a:t>
            </a:r>
          </a:p>
          <a:p>
            <a:r>
              <a:rPr lang="en-CA" dirty="0"/>
              <a:t>D</a:t>
            </a:r>
            <a:r>
              <a:rPr lang="en-CA" dirty="0" smtClean="0"/>
              <a:t>ominates </a:t>
            </a:r>
            <a:r>
              <a:rPr lang="en-CA" dirty="0"/>
              <a:t>power spectrum at 3T </a:t>
            </a:r>
            <a:r>
              <a:rPr lang="en-CA" dirty="0" smtClean="0"/>
              <a:t>and above</a:t>
            </a:r>
          </a:p>
          <a:p>
            <a:r>
              <a:rPr lang="en-CA" b="1" dirty="0" smtClean="0"/>
              <a:t>Tips</a:t>
            </a:r>
            <a:r>
              <a:rPr lang="en-CA" dirty="0" smtClean="0"/>
              <a:t>: Acquisition</a:t>
            </a:r>
          </a:p>
          <a:p>
            <a:pPr lvl="1"/>
            <a:r>
              <a:rPr lang="en-CA" dirty="0" smtClean="0"/>
              <a:t>Get a special cap! (reference layer electrodes)</a:t>
            </a:r>
          </a:p>
          <a:p>
            <a:r>
              <a:rPr lang="en-CA" b="1" dirty="0" smtClean="0"/>
              <a:t>Tips</a:t>
            </a:r>
            <a:r>
              <a:rPr lang="en-CA" dirty="0" smtClean="0"/>
              <a:t>: Data processing</a:t>
            </a:r>
          </a:p>
          <a:p>
            <a:r>
              <a:rPr lang="en-CA" dirty="0" smtClean="0"/>
              <a:t>Enhanced peak detection – don’t use ECG channel </a:t>
            </a:r>
            <a:r>
              <a:rPr lang="en-CA" b="1" dirty="0" smtClean="0"/>
              <a:t>(A) </a:t>
            </a:r>
          </a:p>
          <a:p>
            <a:pPr lvl="1"/>
            <a:r>
              <a:rPr lang="en-CA" dirty="0" smtClean="0"/>
              <a:t>run ICA on gradient-corrected data, the top 1-5 components are typically all BCG-related, find peaks on one of these</a:t>
            </a:r>
            <a:r>
              <a:rPr lang="en-CA" b="1" dirty="0" smtClean="0"/>
              <a:t> (B)</a:t>
            </a:r>
          </a:p>
          <a:p>
            <a:r>
              <a:rPr lang="en-CA" dirty="0" smtClean="0"/>
              <a:t>Enhanced AAS:</a:t>
            </a:r>
          </a:p>
          <a:p>
            <a:pPr lvl="1"/>
            <a:r>
              <a:rPr lang="en-CA" dirty="0" smtClean="0"/>
              <a:t>Don’t use sliding window </a:t>
            </a:r>
            <a:r>
              <a:rPr lang="en-CA" b="1" dirty="0" smtClean="0"/>
              <a:t>(C), </a:t>
            </a:r>
            <a:r>
              <a:rPr lang="en-CA" dirty="0" smtClean="0"/>
              <a:t>instead, </a:t>
            </a:r>
            <a:r>
              <a:rPr lang="en-CA" b="1" dirty="0" smtClean="0"/>
              <a:t>for each heartbeat artifact</a:t>
            </a:r>
            <a:r>
              <a:rPr lang="en-CA" dirty="0" smtClean="0"/>
              <a:t>, find ~20-30 other most similar artifacts, and create template using these artifacts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68" y="1510956"/>
            <a:ext cx="5047205" cy="238201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644" y="4229289"/>
            <a:ext cx="2364258" cy="1791549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98" y="814300"/>
            <a:ext cx="512902" cy="42721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240144" y="189935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A)</a:t>
            </a:r>
            <a:endParaRPr lang="en-CA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696601" y="381332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</a:t>
            </a:r>
            <a:r>
              <a:rPr lang="en-CA" b="1" dirty="0" smtClean="0"/>
              <a:t>)</a:t>
            </a:r>
            <a:endParaRPr lang="en-CA" b="1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034" y="2701963"/>
            <a:ext cx="701338" cy="71469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807793" y="6046586"/>
            <a:ext cx="2001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t</a:t>
            </a:r>
            <a:r>
              <a:rPr lang="en-CA" sz="1100" dirty="0" smtClean="0"/>
              <a:t>ime (~45sec @ 250Hz)</a:t>
            </a:r>
            <a:endParaRPr lang="en-CA" sz="11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231" y="4229289"/>
            <a:ext cx="3000467" cy="184747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7476" y="6401452"/>
            <a:ext cx="11917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Allen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P.J.,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Polizzi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G., Krakow, K., Fish, D.R., Lemieux, L., 1998.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Identification of EEG events in the MR scanner: the problem of pulse artifact and a method for its subtraction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endParaRPr lang="en-CA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240144" y="2929216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B)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04976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ICA decomposition 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5327" y="1478610"/>
            <a:ext cx="9731887" cy="851367"/>
          </a:xfrm>
        </p:spPr>
        <p:txBody>
          <a:bodyPr>
            <a:normAutofit fontScale="55000" lnSpcReduction="20000"/>
          </a:bodyPr>
          <a:lstStyle/>
          <a:p>
            <a:r>
              <a:rPr lang="en-CA" dirty="0" smtClean="0"/>
              <a:t>Run ICA on gradient/BCG-subtracted date, retain neural ICA components, subtract out noise/blinks/residual BCG</a:t>
            </a:r>
          </a:p>
          <a:p>
            <a:r>
              <a:rPr lang="en-CA" dirty="0" smtClean="0"/>
              <a:t>Quality of ICA decomposition depends heavily on success of BCG subtraction step (previous slide)</a:t>
            </a:r>
          </a:p>
          <a:p>
            <a:r>
              <a:rPr lang="en-CA" dirty="0" smtClean="0"/>
              <a:t>Tip: use the number of BCG ICA components to gauge the quality of BCG subtraction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63" y="2747985"/>
            <a:ext cx="9539416" cy="331538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726724" y="4395297"/>
            <a:ext cx="592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ICA components 1-16 (if you run ICA </a:t>
            </a:r>
            <a:r>
              <a:rPr lang="en-CA" b="1" dirty="0" smtClean="0"/>
              <a:t>AFTER</a:t>
            </a:r>
            <a:r>
              <a:rPr lang="en-CA" dirty="0" smtClean="0"/>
              <a:t> BCG subtraction) </a:t>
            </a:r>
            <a:endParaRPr lang="en-CA" dirty="0"/>
          </a:p>
        </p:txBody>
      </p:sp>
      <p:sp>
        <p:nvSpPr>
          <p:cNvPr id="15" name="ZoneTexte 14"/>
          <p:cNvSpPr txBox="1"/>
          <p:nvPr/>
        </p:nvSpPr>
        <p:spPr>
          <a:xfrm>
            <a:off x="2726724" y="2429736"/>
            <a:ext cx="606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ICA components 1-16 (if you run ICA </a:t>
            </a:r>
            <a:r>
              <a:rPr lang="en-CA" b="1" dirty="0" smtClean="0"/>
              <a:t>BEFORE</a:t>
            </a:r>
            <a:r>
              <a:rPr lang="en-CA" dirty="0" smtClean="0"/>
              <a:t> BCG subtraction) </a:t>
            </a:r>
            <a:endParaRPr lang="en-CA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249" y="103053"/>
            <a:ext cx="4799834" cy="104870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219665" y="978294"/>
            <a:ext cx="239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Neural ICA components</a:t>
            </a:r>
            <a:endParaRPr lang="en-CA" dirty="0"/>
          </a:p>
        </p:txBody>
      </p:sp>
      <p:sp>
        <p:nvSpPr>
          <p:cNvPr id="18" name="ZoneTexte 17"/>
          <p:cNvSpPr txBox="1"/>
          <p:nvPr/>
        </p:nvSpPr>
        <p:spPr>
          <a:xfrm>
            <a:off x="9968655" y="978294"/>
            <a:ext cx="216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BCG ICA components</a:t>
            </a:r>
            <a:endParaRPr lang="en-CA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43647" y="6428987"/>
            <a:ext cx="11035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Delorme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A.,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Makeig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S., 2004.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EEGLAB: an open source toolbox for analysis of single-trial EEG dynamics including independent component analysis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J.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Neurosci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Methods </a:t>
            </a:r>
          </a:p>
        </p:txBody>
      </p:sp>
    </p:spTree>
    <p:extLst>
      <p:ext uri="{BB962C8B-B14F-4D97-AF65-F5344CB8AC3E}">
        <p14:creationId xmlns:p14="http://schemas.microsoft.com/office/powerpoint/2010/main" val="25691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Source localization</a:t>
            </a:r>
            <a:endParaRPr lang="en-CA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941" y="2495412"/>
            <a:ext cx="2814657" cy="110188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591275" y="710719"/>
            <a:ext cx="1795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Alpha (8-13Hz)</a:t>
            </a:r>
            <a:endParaRPr lang="en-CA" sz="1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991465" y="713662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Gamma (40-60Hz)</a:t>
            </a:r>
            <a:endParaRPr lang="en-CA" sz="12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400" y="2754396"/>
            <a:ext cx="1083061" cy="60922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98" y="2887533"/>
            <a:ext cx="457264" cy="34294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75" y="968503"/>
            <a:ext cx="2601168" cy="1186067"/>
          </a:xfrm>
          <a:prstGeom prst="rect">
            <a:avLst/>
          </a:prstGeom>
        </p:spPr>
      </p:pic>
      <p:pic>
        <p:nvPicPr>
          <p:cNvPr id="20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458" y="3940499"/>
            <a:ext cx="4638734" cy="993180"/>
          </a:xfrm>
          <a:prstGeom prst="rect">
            <a:avLst/>
          </a:prstGeom>
        </p:spPr>
      </p:pic>
      <p:pic>
        <p:nvPicPr>
          <p:cNvPr id="22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037" y="5093580"/>
            <a:ext cx="1489566" cy="162847"/>
          </a:xfrm>
          <a:prstGeom prst="rect">
            <a:avLst/>
          </a:prstGeom>
        </p:spPr>
      </p:pic>
      <p:pic>
        <p:nvPicPr>
          <p:cNvPr id="23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7497" y="3732659"/>
            <a:ext cx="1875130" cy="18006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3341" y="5234714"/>
            <a:ext cx="3821348" cy="102639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527668" y="6438554"/>
            <a:ext cx="1079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smtClean="0"/>
              <a:t>time (TR=0.693)</a:t>
            </a:r>
            <a:endParaRPr lang="en-CA" sz="900" dirty="0"/>
          </a:p>
        </p:txBody>
      </p:sp>
      <p:sp>
        <p:nvSpPr>
          <p:cNvPr id="25" name="ZoneTexte 24"/>
          <p:cNvSpPr txBox="1"/>
          <p:nvPr/>
        </p:nvSpPr>
        <p:spPr>
          <a:xfrm>
            <a:off x="8113286" y="4961369"/>
            <a:ext cx="1079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smtClean="0"/>
              <a:t>time</a:t>
            </a:r>
            <a:endParaRPr lang="en-CA" sz="900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14622" y="6438797"/>
            <a:ext cx="107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[2] </a:t>
            </a:r>
            <a:r>
              <a:rPr lang="en-CA" sz="12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Gramfort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A.,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Papadopoulo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T.,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Olivi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E.,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Clerc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M., 2010. </a:t>
            </a:r>
            <a:r>
              <a:rPr lang="en-CA" sz="1200" u="sng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OpenMEEG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: </a:t>
            </a:r>
            <a:r>
              <a:rPr lang="en-CA" sz="1200" u="sng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opensource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software for </a:t>
            </a:r>
            <a:r>
              <a:rPr lang="en-CA" sz="1200" u="sng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quasistatic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CA" sz="1200" u="sng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bioelectromagnetics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Biomed. Eng.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659411" cy="3891434"/>
          </a:xfrm>
        </p:spPr>
        <p:txBody>
          <a:bodyPr>
            <a:normAutofit fontScale="70000" lnSpcReduction="20000"/>
          </a:bodyPr>
          <a:lstStyle/>
          <a:p>
            <a:r>
              <a:rPr lang="en-CA" dirty="0" smtClean="0"/>
              <a:t>Brainstorm [1] + </a:t>
            </a:r>
            <a:r>
              <a:rPr lang="en-CA" dirty="0" err="1" smtClean="0"/>
              <a:t>openMEEG</a:t>
            </a:r>
            <a:r>
              <a:rPr lang="en-CA" dirty="0" smtClean="0"/>
              <a:t> [2]</a:t>
            </a:r>
          </a:p>
          <a:p>
            <a:pPr lvl="1"/>
            <a:r>
              <a:rPr lang="en-CA" dirty="0" smtClean="0"/>
              <a:t>Boundary Element Model (BEM) from subject specific T1</a:t>
            </a:r>
          </a:p>
          <a:p>
            <a:r>
              <a:rPr lang="en-CA" dirty="0" smtClean="0"/>
              <a:t>Minimum Norm Estimates in volumetric grid (8x8x8mm </a:t>
            </a:r>
            <a:r>
              <a:rPr lang="en-CA" dirty="0" err="1" smtClean="0"/>
              <a:t>iso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10,000 source voxels @ 250Hz = requires ~32 Gb RAM</a:t>
            </a:r>
          </a:p>
          <a:p>
            <a:r>
              <a:rPr lang="en-CA" dirty="0" smtClean="0"/>
              <a:t>Source localize broadband time series, filter source voxels in alpha/gamma </a:t>
            </a:r>
            <a:r>
              <a:rPr lang="en-CA" b="1" dirty="0" smtClean="0"/>
              <a:t>(A)</a:t>
            </a:r>
            <a:r>
              <a:rPr lang="en-CA" dirty="0" smtClean="0"/>
              <a:t>, rectify, down-sample to BOLD TR, align source grid with BOLD </a:t>
            </a:r>
            <a:r>
              <a:rPr lang="en-CA" b="1" dirty="0" smtClean="0"/>
              <a:t>(B)</a:t>
            </a:r>
          </a:p>
          <a:p>
            <a:r>
              <a:rPr lang="en-CA" dirty="0" smtClean="0"/>
              <a:t>Comparison of task evoked gamma and BOLD </a:t>
            </a:r>
            <a:r>
              <a:rPr lang="en-CA" b="1" dirty="0" smtClean="0"/>
              <a:t>(C) </a:t>
            </a:r>
            <a:r>
              <a:rPr lang="en-CA" dirty="0" smtClean="0"/>
              <a:t>signals shows good agreement with invasive neurophysiology in macaque [3]</a:t>
            </a:r>
          </a:p>
          <a:p>
            <a:endParaRPr lang="en-CA" dirty="0"/>
          </a:p>
        </p:txBody>
      </p:sp>
      <p:sp>
        <p:nvSpPr>
          <p:cNvPr id="7" name="ZoneTexte 6"/>
          <p:cNvSpPr txBox="1"/>
          <p:nvPr/>
        </p:nvSpPr>
        <p:spPr>
          <a:xfrm>
            <a:off x="120709" y="6237798"/>
            <a:ext cx="1179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</a:t>
            </a:r>
            <a:r>
              <a:rPr lang="en-CA" sz="12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Tadel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F.,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Baillet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S., Mosher, J.C.,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Pantazis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D., Leahy, R.M., 2011.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Brainstorm: A User-Friendly Application for MEG/EEG Analysis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Comput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Intell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Neurosci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355" y="1189102"/>
            <a:ext cx="238158" cy="73352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1066" y="2615668"/>
            <a:ext cx="238158" cy="733527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404022" y="1399994"/>
            <a:ext cx="155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Scalp space</a:t>
            </a:r>
            <a:endParaRPr lang="en-CA" sz="1200" dirty="0"/>
          </a:p>
        </p:txBody>
      </p:sp>
      <p:sp>
        <p:nvSpPr>
          <p:cNvPr id="28" name="ZoneTexte 27"/>
          <p:cNvSpPr txBox="1"/>
          <p:nvPr/>
        </p:nvSpPr>
        <p:spPr>
          <a:xfrm>
            <a:off x="5404022" y="2779700"/>
            <a:ext cx="161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Source space</a:t>
            </a:r>
          </a:p>
          <a:p>
            <a:r>
              <a:rPr lang="en-CA" sz="1200" dirty="0" smtClean="0"/>
              <a:t>(8x8x8mm)</a:t>
            </a:r>
            <a:endParaRPr lang="en-CA" sz="12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0031831" y="2318753"/>
            <a:ext cx="161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BOLD FMRI space (3x3x3mm) </a:t>
            </a:r>
            <a:endParaRPr lang="en-CA" sz="1200" dirty="0"/>
          </a:p>
        </p:txBody>
      </p:sp>
      <p:sp>
        <p:nvSpPr>
          <p:cNvPr id="4" name="ZoneTexte 3"/>
          <p:cNvSpPr txBox="1"/>
          <p:nvPr/>
        </p:nvSpPr>
        <p:spPr>
          <a:xfrm>
            <a:off x="6010172" y="234253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A)</a:t>
            </a:r>
            <a:endParaRPr lang="en-CA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9644750" y="233103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B)</a:t>
            </a:r>
            <a:endParaRPr lang="en-CA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993745" y="372072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C)</a:t>
            </a:r>
            <a:endParaRPr lang="en-CA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113614" y="6629032"/>
            <a:ext cx="7422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[3] </a:t>
            </a:r>
            <a:r>
              <a:rPr lang="en-CA" sz="12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Goense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J.B.M.,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Logothetis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N.K., 2008.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Neurophysiology of the BOLD fMRI signal in awake monkeys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Curr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Biol. </a:t>
            </a:r>
          </a:p>
        </p:txBody>
      </p:sp>
      <p:pic>
        <p:nvPicPr>
          <p:cNvPr id="30" name="Imag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62127" y="1083203"/>
            <a:ext cx="2296136" cy="898829"/>
          </a:xfrm>
          <a:prstGeom prst="rect">
            <a:avLst/>
          </a:prstGeom>
        </p:spPr>
      </p:pic>
      <p:pic>
        <p:nvPicPr>
          <p:cNvPr id="31" name="Imag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0862" y="978395"/>
            <a:ext cx="1087381" cy="1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Ultra-short TE (UTE) for electrode locations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250523" cy="3990225"/>
          </a:xfrm>
        </p:spPr>
        <p:txBody>
          <a:bodyPr>
            <a:normAutofit fontScale="77500" lnSpcReduction="20000"/>
          </a:bodyPr>
          <a:lstStyle/>
          <a:p>
            <a:r>
              <a:rPr lang="en-CA" dirty="0" smtClean="0"/>
              <a:t>Obtain high resolution UTE </a:t>
            </a:r>
            <a:r>
              <a:rPr lang="en-CA" b="1" dirty="0" smtClean="0"/>
              <a:t>(A) </a:t>
            </a:r>
            <a:r>
              <a:rPr lang="en-CA" dirty="0" smtClean="0"/>
              <a:t>while subject is in scanner [1]</a:t>
            </a:r>
          </a:p>
          <a:p>
            <a:pPr lvl="1"/>
            <a:r>
              <a:rPr lang="en-CA" dirty="0" smtClean="0"/>
              <a:t>Short sequence (&lt;3 minutes)</a:t>
            </a:r>
          </a:p>
          <a:p>
            <a:r>
              <a:rPr lang="en-CA" dirty="0" smtClean="0"/>
              <a:t>Segment electrodes directly from image </a:t>
            </a:r>
            <a:r>
              <a:rPr lang="en-CA" b="1" dirty="0" smtClean="0"/>
              <a:t>(B) </a:t>
            </a:r>
            <a:r>
              <a:rPr lang="en-CA" dirty="0" smtClean="0"/>
              <a:t>yielding &lt;1mm precision in electrode location</a:t>
            </a:r>
          </a:p>
          <a:p>
            <a:r>
              <a:rPr lang="en-CA" dirty="0" smtClean="0"/>
              <a:t>Segmentation code available on </a:t>
            </a:r>
            <a:r>
              <a:rPr lang="en-CA" dirty="0" err="1" smtClean="0"/>
              <a:t>github</a:t>
            </a:r>
            <a:endParaRPr lang="en-CA" dirty="0" smtClean="0"/>
          </a:p>
          <a:p>
            <a:pPr lvl="1"/>
            <a:r>
              <a:rPr lang="en-CA" sz="1500" u="sng" dirty="0" smtClean="0">
                <a:solidFill>
                  <a:srgbClr val="002060"/>
                </a:solidFill>
              </a:rPr>
              <a:t>https://github.com/russellu/ute_git</a:t>
            </a:r>
            <a:endParaRPr lang="en-CA" sz="1500" dirty="0" smtClean="0"/>
          </a:p>
          <a:p>
            <a:r>
              <a:rPr lang="en-CA" dirty="0" smtClean="0"/>
              <a:t>Automatic segmentation now available? [2]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060" y="2486196"/>
            <a:ext cx="2823479" cy="234778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273078" y="210244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A)</a:t>
            </a:r>
            <a:endParaRPr lang="en-CA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7561832" y="211686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B)</a:t>
            </a:r>
            <a:endParaRPr lang="en-CA" b="1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782" y="2426472"/>
            <a:ext cx="2470324" cy="246723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894" y="3328022"/>
            <a:ext cx="1057275" cy="64770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7293152" y="3912973"/>
            <a:ext cx="149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Electrode </a:t>
            </a:r>
          </a:p>
          <a:p>
            <a:r>
              <a:rPr lang="en-CA" dirty="0" smtClean="0"/>
              <a:t>segmentation</a:t>
            </a:r>
            <a:endParaRPr lang="en-CA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13507" y="6557164"/>
            <a:ext cx="10328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[2] Fleury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Barillot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C., Mano, M.,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Bannier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E.,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Maurel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P., 2018.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Automated Electrodes Detection during simultaneous EEG/fMRI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bioRxiv</a:t>
            </a:r>
            <a:endParaRPr lang="en-CA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13506" y="6313409"/>
            <a:ext cx="11756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Butler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R., Gilbert, G.,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Descoteaux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M., Bernier, P.-M.,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Whittingstall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K., 2017.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Application of polymer sensitive MRI sequence to localization of EEG electrodes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J.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Neurosci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Methods</a:t>
            </a:r>
          </a:p>
        </p:txBody>
      </p:sp>
    </p:spTree>
    <p:extLst>
      <p:ext uri="{BB962C8B-B14F-4D97-AF65-F5344CB8AC3E}">
        <p14:creationId xmlns:p14="http://schemas.microsoft.com/office/powerpoint/2010/main" val="207181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Denoising</a:t>
            </a:r>
            <a:r>
              <a:rPr lang="en-CA" dirty="0" smtClean="0"/>
              <a:t> complete?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We have covered the standard pipeline and can blindly start correlating EEG and BOLD assuming all the artifacts have been perfectly removed.</a:t>
            </a:r>
          </a:p>
          <a:p>
            <a:pPr marL="0" indent="0">
              <a:buNone/>
            </a:pPr>
            <a:r>
              <a:rPr lang="en-CA" dirty="0" smtClean="0"/>
              <a:t>   …or not</a:t>
            </a:r>
          </a:p>
          <a:p>
            <a:r>
              <a:rPr lang="en-CA" dirty="0" smtClean="0"/>
              <a:t>Other artifacts remain: </a:t>
            </a:r>
          </a:p>
          <a:p>
            <a:pPr lvl="1"/>
            <a:r>
              <a:rPr lang="en-CA" dirty="0"/>
              <a:t>R</a:t>
            </a:r>
            <a:r>
              <a:rPr lang="en-CA" dirty="0" smtClean="0"/>
              <a:t>esidual BCG, rigid body head motion [1]</a:t>
            </a:r>
          </a:p>
          <a:p>
            <a:r>
              <a:rPr lang="en-CA" dirty="0"/>
              <a:t>Control experiments/analyses</a:t>
            </a:r>
            <a:r>
              <a:rPr lang="en-CA" dirty="0" smtClean="0"/>
              <a:t>:</a:t>
            </a:r>
          </a:p>
          <a:p>
            <a:pPr lvl="1"/>
            <a:r>
              <a:rPr lang="en-CA" dirty="0" smtClean="0"/>
              <a:t>Inside vs outside the scanner data reproducibility</a:t>
            </a:r>
          </a:p>
          <a:p>
            <a:pPr lvl="1"/>
            <a:r>
              <a:rPr lang="en-CA" dirty="0" smtClean="0"/>
              <a:t>BCG-only measures vs BOLD </a:t>
            </a:r>
            <a:endParaRPr lang="en-CA" dirty="0"/>
          </a:p>
          <a:p>
            <a:endParaRPr lang="en-CA" dirty="0" smtClean="0"/>
          </a:p>
          <a:p>
            <a:pPr marL="457200" lvl="1" indent="0">
              <a:buNone/>
            </a:pPr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685" y="2621960"/>
            <a:ext cx="1395799" cy="69222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6975"/>
            <a:ext cx="12192000" cy="58102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29514" y="6336654"/>
            <a:ext cx="92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[1] Jansen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M., White, T.P.,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Mullinger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K.J., Liddle, E.B.,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Gowland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P.A., Francis, S.T.,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Bowtell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R., Liddle, P.F., 2012. 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Motion-related artefacts in EEG predict </a:t>
            </a:r>
            <a:r>
              <a:rPr lang="en-CA" sz="1200" u="sng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neuronally</a:t>
            </a:r>
            <a:r>
              <a:rPr lang="en-CA" sz="12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plausible patterns of activation in fMRI data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 </a:t>
            </a:r>
            <a:r>
              <a:rPr lang="en-CA" sz="12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Neuroimage</a:t>
            </a:r>
            <a:r>
              <a:rPr lang="en-CA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1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9583</TotalTime>
  <Words>2529</Words>
  <Application>Microsoft Office PowerPoint</Application>
  <PresentationFormat>Widescreen</PresentationFormat>
  <Paragraphs>267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Thème Office</vt:lpstr>
      <vt:lpstr>Simultaneous EEG-BOLD:  Pitfalls &amp; Implications for Global Signal Regression</vt:lpstr>
      <vt:lpstr>Why simultaneous EEG-BOLD?</vt:lpstr>
      <vt:lpstr>Outline</vt:lpstr>
      <vt:lpstr>Gradient removal</vt:lpstr>
      <vt:lpstr>Ballistocardiogram (BCG) removal</vt:lpstr>
      <vt:lpstr>ICA decomposition </vt:lpstr>
      <vt:lpstr>Source localization</vt:lpstr>
      <vt:lpstr>Ultra-short TE (UTE) for electrode locations</vt:lpstr>
      <vt:lpstr>Denoising complete?</vt:lpstr>
      <vt:lpstr>Removing motion from source space voxels</vt:lpstr>
      <vt:lpstr>Control analysis #1: Effects of EEG motion correction (EEGMC) on gamma-BOLD correlations</vt:lpstr>
      <vt:lpstr>Control analysis #2: ECG/BCG vs BOLD</vt:lpstr>
      <vt:lpstr>Control Analysis #3: BCG-BOLD coupling before/after GSR</vt:lpstr>
      <vt:lpstr>Control Experiment: inside vs outside</vt:lpstr>
      <vt:lpstr>Recap: methods/controls</vt:lpstr>
      <vt:lpstr>Correlating source space EEG power and BOLD </vt:lpstr>
      <vt:lpstr>Results: gamma source amplitude vs BOLD (rest and visual stimulus evoked)</vt:lpstr>
      <vt:lpstr>Results: alpha source amplitude vs BOLD (rest)</vt:lpstr>
      <vt:lpstr>Quantifying effects: RSN ROIs </vt:lpstr>
      <vt:lpstr>Effects of GSR on gamma-BOLD correlations in specific RSNs:</vt:lpstr>
      <vt:lpstr>Effects of GSR on alpha-BOLD correlations in specific RSNs (resting state only)</vt:lpstr>
      <vt:lpstr>Effects of GSR on alpha response function of BOLD [1]</vt:lpstr>
      <vt:lpstr>Conclusion</vt:lpstr>
      <vt:lpstr>Acknowledgements </vt:lpstr>
      <vt:lpstr>Global signal (GS) vs BCG cross-correlation</vt:lpstr>
    </vt:vector>
  </TitlesOfParts>
  <Company>U de S Faculté de Médecine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Butler Russell</dc:creator>
  <cp:lastModifiedBy>Russell Butler</cp:lastModifiedBy>
  <cp:revision>242</cp:revision>
  <dcterms:created xsi:type="dcterms:W3CDTF">2018-09-13T11:59:55Z</dcterms:created>
  <dcterms:modified xsi:type="dcterms:W3CDTF">2018-09-25T03:03:39Z</dcterms:modified>
</cp:coreProperties>
</file>